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4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513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032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069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645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195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983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311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410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786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829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888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0FCF-8EE2-4F53-88ED-723ECBD50DAE}" type="datetimeFigureOut">
              <a:rPr lang="ar-IQ" smtClean="0"/>
              <a:t>28/03/1443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7AC36-2C55-4561-A113-CF5BF7A37D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246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مادة تربية و تحسين طيور داجنة </a:t>
            </a:r>
            <a:endParaRPr lang="ar-IQ" dirty="0">
              <a:solidFill>
                <a:srgbClr val="FF0000"/>
              </a:solidFill>
            </a:endParaRPr>
          </a:p>
          <a:p>
            <a:r>
              <a:rPr lang="ar-IQ" b="1" dirty="0" smtClean="0"/>
              <a:t>المرحلة </a:t>
            </a:r>
            <a:r>
              <a:rPr lang="ar-IQ" b="1" dirty="0"/>
              <a:t>الرابعة: قسم الإنتاج الحيواني</a:t>
            </a:r>
          </a:p>
          <a:p>
            <a:r>
              <a:rPr lang="ar-IQ" b="1" dirty="0"/>
              <a:t> </a:t>
            </a:r>
            <a:r>
              <a:rPr lang="ar-IQ" b="1" dirty="0" smtClean="0"/>
              <a:t> </a:t>
            </a:r>
            <a:r>
              <a:rPr lang="ar-IQ" b="1" dirty="0"/>
              <a:t>أستاذ المادة: د</a:t>
            </a:r>
            <a:r>
              <a:rPr lang="ar-IQ" b="1" dirty="0" smtClean="0"/>
              <a:t>. ساجدة </a:t>
            </a:r>
            <a:r>
              <a:rPr lang="ar-IQ" b="1" dirty="0"/>
              <a:t>عبد الصمد مجيد</a:t>
            </a:r>
            <a:endParaRPr lang="ar-IQ" dirty="0"/>
          </a:p>
          <a:p>
            <a:r>
              <a:rPr lang="ar-IQ" b="1" dirty="0" smtClean="0"/>
              <a:t> 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4" name="صورة 3" descr="الصفحة الرئيسية | جامعة البصرة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793378"/>
            <a:ext cx="3039035" cy="2808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66" y="1122363"/>
            <a:ext cx="2286000" cy="247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                                                     </a:t>
            </a:r>
          </a:p>
          <a:p>
            <a:r>
              <a:rPr lang="ar-IQ" dirty="0" smtClean="0"/>
              <a:t>                                                   </a:t>
            </a:r>
            <a:r>
              <a:rPr lang="en-US" dirty="0" smtClean="0"/>
              <a:t>0.07</a:t>
            </a:r>
            <a:r>
              <a:rPr lang="ar-IQ" dirty="0" smtClean="0"/>
              <a:t> =   </a:t>
            </a:r>
            <a:r>
              <a:rPr lang="en-US" dirty="0" smtClean="0"/>
              <a:t>=29.56    -  29.49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                                                                           غير المصحح</a:t>
            </a:r>
          </a:p>
          <a:p>
            <a:endParaRPr lang="ar-IQ" dirty="0" smtClean="0">
              <a:solidFill>
                <a:srgbClr val="FF0000"/>
              </a:solidFill>
            </a:endParaRPr>
          </a:p>
          <a:p>
            <a:r>
              <a:rPr lang="ar-IQ" dirty="0" smtClean="0"/>
              <a:t>4</a:t>
            </a:r>
            <a:r>
              <a:rPr lang="ar-IQ" b="1" dirty="0" smtClean="0">
                <a:solidFill>
                  <a:srgbClr val="FF0000"/>
                </a:solidFill>
              </a:rPr>
              <a:t>-حساب </a:t>
            </a:r>
            <a:r>
              <a:rPr lang="ar-IQ" b="1" dirty="0">
                <a:solidFill>
                  <a:srgbClr val="FF0000"/>
                </a:solidFill>
              </a:rPr>
              <a:t>مجموع مربعات الانحرافات غير المصحح بين مجاميع الأمهات</a:t>
            </a:r>
            <a:r>
              <a:rPr lang="en-US" b="1" dirty="0">
                <a:solidFill>
                  <a:srgbClr val="FF0000"/>
                </a:solidFill>
              </a:rPr>
              <a:t>SSD  </a:t>
            </a:r>
            <a:r>
              <a:rPr lang="ar-IQ" b="1" dirty="0" smtClean="0"/>
              <a:t>:</a:t>
            </a:r>
          </a:p>
          <a:p>
            <a:r>
              <a:rPr lang="ar-IQ" b="1" dirty="0"/>
              <a:t>نقوم بجمع مربعات الأمهات و من ثم نقوم بقسمة الناتج على عدد أبناء كل أم و الذي يساوي في مثالنا </a:t>
            </a:r>
            <a:r>
              <a:rPr lang="en-US" b="1" dirty="0"/>
              <a:t>3</a:t>
            </a:r>
            <a:r>
              <a:rPr lang="ar-IQ" b="1" dirty="0"/>
              <a:t> لأن كل أم انتجت ثلاثة أبناء اخوة و سجلت أوزانهم.</a:t>
            </a:r>
            <a:endParaRPr lang="en-US" b="1" dirty="0"/>
          </a:p>
          <a:p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55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en-US" b="1" dirty="0" smtClean="0"/>
              <a:t> </a:t>
            </a:r>
            <a:r>
              <a:rPr lang="ar-IQ" b="1" dirty="0" smtClean="0"/>
              <a:t>                                </a:t>
            </a:r>
            <a:r>
              <a:rPr lang="en-US" b="1" dirty="0" smtClean="0"/>
              <a:t> </a:t>
            </a:r>
            <a:r>
              <a:rPr lang="en-US" b="1" dirty="0"/>
              <a:t>(2.55)</a:t>
            </a:r>
            <a:r>
              <a:rPr lang="en-US" b="1" baseline="30000" dirty="0"/>
              <a:t>2</a:t>
            </a:r>
            <a:r>
              <a:rPr lang="en-US" b="1" dirty="0"/>
              <a:t>+(2.15)</a:t>
            </a:r>
            <a:r>
              <a:rPr lang="en-US" b="1" baseline="30000" dirty="0"/>
              <a:t>2</a:t>
            </a:r>
            <a:r>
              <a:rPr lang="en-US" b="1" dirty="0"/>
              <a:t>+………(2.61)</a:t>
            </a:r>
            <a:r>
              <a:rPr lang="en-US" b="1" baseline="30000" dirty="0"/>
              <a:t>2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                    </a:t>
            </a:r>
            <a:r>
              <a:rPr lang="en-US" b="1" dirty="0" smtClean="0"/>
              <a:t>SSD=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</a:t>
            </a:r>
            <a:r>
              <a:rPr lang="en-US" b="1" dirty="0" smtClean="0"/>
              <a:t>3</a:t>
            </a:r>
            <a:r>
              <a:rPr lang="ar-IQ" b="1" dirty="0" smtClean="0"/>
              <a:t>                         غير المصحح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        </a:t>
            </a:r>
            <a:r>
              <a:rPr lang="en-US" b="1" dirty="0"/>
              <a:t>29.65</a:t>
            </a:r>
            <a:r>
              <a:rPr lang="ar-IQ" b="1" dirty="0" smtClean="0"/>
              <a:t>    </a:t>
            </a:r>
            <a:r>
              <a:rPr lang="en-US" dirty="0" smtClean="0"/>
              <a:t>=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4" name="علامة الطرح 3"/>
          <p:cNvSpPr/>
          <p:nvPr/>
        </p:nvSpPr>
        <p:spPr>
          <a:xfrm>
            <a:off x="4149969" y="3434862"/>
            <a:ext cx="3493477" cy="17584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789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5</a:t>
            </a:r>
            <a:r>
              <a:rPr lang="ar-IQ" dirty="0" smtClean="0">
                <a:solidFill>
                  <a:srgbClr val="FF0000"/>
                </a:solidFill>
              </a:rPr>
              <a:t>-حساب </a:t>
            </a:r>
            <a:r>
              <a:rPr lang="ar-IQ" dirty="0">
                <a:solidFill>
                  <a:srgbClr val="FF0000"/>
                </a:solidFill>
              </a:rPr>
              <a:t>مجموع مربعات الانحرافات المصححة بين مجاميع الأمهات</a:t>
            </a:r>
            <a:r>
              <a:rPr lang="ar-IQ" dirty="0" smtClean="0"/>
              <a:t>:</a:t>
            </a:r>
          </a:p>
          <a:p>
            <a:endParaRPr lang="en-US" dirty="0"/>
          </a:p>
          <a:p>
            <a:r>
              <a:rPr lang="ar-IQ" b="1" dirty="0"/>
              <a:t>و يتم بطرح قيمة </a:t>
            </a:r>
            <a:r>
              <a:rPr lang="en-US" b="1" dirty="0"/>
              <a:t>SSD</a:t>
            </a:r>
            <a:r>
              <a:rPr lang="ar-IQ" b="1" dirty="0"/>
              <a:t> غير المصحح من قيمة </a:t>
            </a:r>
            <a:r>
              <a:rPr lang="en-US" b="1" dirty="0"/>
              <a:t>SSS</a:t>
            </a:r>
            <a:r>
              <a:rPr lang="ar-IQ" b="1" dirty="0"/>
              <a:t> غير المصحح و كالتالي</a:t>
            </a:r>
            <a:r>
              <a:rPr lang="ar-IQ" b="1" dirty="0" smtClean="0"/>
              <a:t>:</a:t>
            </a:r>
          </a:p>
          <a:p>
            <a:pPr marL="0" indent="0" algn="l" rtl="0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                      </a:t>
            </a:r>
            <a:r>
              <a:rPr lang="en-US" b="1" dirty="0"/>
              <a:t>SSD =           SSD             -        </a:t>
            </a:r>
            <a:r>
              <a:rPr lang="en-US" b="1" dirty="0" smtClean="0"/>
              <a:t>SSS               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                                        </a:t>
            </a:r>
            <a:r>
              <a:rPr lang="ar-IQ" b="1" dirty="0" smtClean="0"/>
              <a:t>المصح</a:t>
            </a:r>
            <a:r>
              <a:rPr lang="ar-IQ" b="1" dirty="0"/>
              <a:t>) </a:t>
            </a:r>
            <a:r>
              <a:rPr lang="en-US" b="1" dirty="0"/>
              <a:t>)  ( </a:t>
            </a:r>
            <a:r>
              <a:rPr lang="ar-IQ" b="1" dirty="0"/>
              <a:t>غير المصحح </a:t>
            </a:r>
            <a:r>
              <a:rPr lang="en-US" b="1" dirty="0"/>
              <a:t>)  </a:t>
            </a:r>
            <a:r>
              <a:rPr lang="ar-IQ" b="1" dirty="0"/>
              <a:t>غير المصحح)         </a:t>
            </a:r>
            <a:r>
              <a:rPr lang="en-US" b="1" dirty="0"/>
              <a:t>)</a:t>
            </a:r>
          </a:p>
          <a:p>
            <a:pPr marL="0" indent="0" algn="l" rtl="0">
              <a:buNone/>
            </a:pPr>
            <a:r>
              <a:rPr lang="en-US" b="1" dirty="0"/>
              <a:t>       </a:t>
            </a:r>
            <a:r>
              <a:rPr lang="en-US" b="1" dirty="0" smtClean="0"/>
              <a:t>                                              </a:t>
            </a:r>
            <a:r>
              <a:rPr lang="en-US" b="1" dirty="0"/>
              <a:t>=         29.65           -        29.56</a:t>
            </a:r>
          </a:p>
          <a:p>
            <a:pPr algn="l" rtl="0"/>
            <a:r>
              <a:rPr lang="en-US" b="1" dirty="0" smtClean="0"/>
              <a:t>                                                  =  </a:t>
            </a:r>
            <a:r>
              <a:rPr lang="en-US" b="1" dirty="0"/>
              <a:t>0.09</a:t>
            </a:r>
          </a:p>
          <a:p>
            <a:pPr marL="0" indent="0">
              <a:buNone/>
            </a:pPr>
            <a:r>
              <a:rPr lang="ar-IQ" b="1" dirty="0" smtClean="0"/>
              <a:t>                 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802721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6-حساب </a:t>
            </a:r>
            <a:r>
              <a:rPr lang="ar-IQ" dirty="0">
                <a:solidFill>
                  <a:srgbClr val="FF0000"/>
                </a:solidFill>
              </a:rPr>
              <a:t>مجموع مربعات الانحرافات بين مجاميع الأبناء</a:t>
            </a:r>
            <a:r>
              <a:rPr lang="en-US" dirty="0"/>
              <a:t>SSW </a:t>
            </a:r>
            <a:r>
              <a:rPr lang="ar-IQ" dirty="0"/>
              <a:t>:</a:t>
            </a:r>
            <a:endParaRPr lang="en-US" dirty="0"/>
          </a:p>
          <a:p>
            <a:r>
              <a:rPr lang="ar-IQ" dirty="0"/>
              <a:t>نقوم بجمع مربعات أوزان الأبناء ابتداء من </a:t>
            </a:r>
            <a:r>
              <a:rPr lang="en-US" dirty="0"/>
              <a:t>0.97</a:t>
            </a:r>
            <a:r>
              <a:rPr lang="ar-IQ" dirty="0"/>
              <a:t> الى </a:t>
            </a:r>
            <a:r>
              <a:rPr lang="en-US" dirty="0"/>
              <a:t>0.87</a:t>
            </a:r>
            <a:r>
              <a:rPr lang="ar-IQ" dirty="0"/>
              <a:t> والتي هي بيانات </a:t>
            </a:r>
            <a:r>
              <a:rPr lang="en-US" dirty="0"/>
              <a:t>45</a:t>
            </a:r>
            <a:r>
              <a:rPr lang="ar-IQ" dirty="0"/>
              <a:t> فرد و من ثم يتم طرح الناتج من حاصل جمع </a:t>
            </a:r>
            <a:r>
              <a:rPr lang="en-US" dirty="0"/>
              <a:t>SSD</a:t>
            </a:r>
            <a:r>
              <a:rPr lang="ar-IQ" dirty="0"/>
              <a:t> و</a:t>
            </a:r>
            <a:r>
              <a:rPr lang="en-US" dirty="0"/>
              <a:t>SSs</a:t>
            </a:r>
            <a:r>
              <a:rPr lang="ar-IQ" dirty="0"/>
              <a:t> كالتالي</a:t>
            </a:r>
            <a:r>
              <a:rPr lang="ar-IQ" dirty="0" smtClean="0"/>
              <a:t>:</a:t>
            </a:r>
          </a:p>
          <a:p>
            <a:endParaRPr lang="en-US" dirty="0"/>
          </a:p>
          <a:p>
            <a:pPr marL="0" indent="0" algn="l" rtl="0">
              <a:buNone/>
            </a:pPr>
            <a:r>
              <a:rPr lang="ar-IQ" dirty="0" smtClean="0"/>
              <a:t>                                                       </a:t>
            </a:r>
            <a:r>
              <a:rPr lang="en-US" b="1" dirty="0"/>
              <a:t>SSW =∑Yijk</a:t>
            </a:r>
            <a:r>
              <a:rPr lang="en-US" b="1" baseline="30000" dirty="0"/>
              <a:t>2</a:t>
            </a:r>
            <a:r>
              <a:rPr lang="en-US" b="1" dirty="0"/>
              <a:t>  - (SSD          +           SSS)</a:t>
            </a:r>
          </a:p>
          <a:p>
            <a:pPr marL="0" indent="0" rtl="0">
              <a:buNone/>
            </a:pPr>
            <a:r>
              <a:rPr lang="en-US" b="1" dirty="0"/>
              <a:t>                     </a:t>
            </a:r>
            <a:r>
              <a:rPr lang="ar-IQ" b="1" dirty="0"/>
              <a:t>     المصحح    </a:t>
            </a:r>
            <a:r>
              <a:rPr lang="en-US" b="1" dirty="0"/>
              <a:t>+      </a:t>
            </a:r>
            <a:r>
              <a:rPr lang="ar-IQ" b="1" dirty="0"/>
              <a:t>غير المصحح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         </a:t>
            </a:r>
            <a:r>
              <a:rPr lang="en-US" b="1" dirty="0" smtClean="0"/>
              <a:t>                                                                  </a:t>
            </a:r>
            <a:r>
              <a:rPr lang="en-US" b="1" dirty="0"/>
              <a:t>= 29.81 – (0.09 + 29.56)</a:t>
            </a:r>
          </a:p>
          <a:p>
            <a:pPr marL="0" indent="0" rtl="0">
              <a:buNone/>
            </a:pPr>
            <a:r>
              <a:rPr lang="en-US" b="1" dirty="0"/>
              <a:t> </a:t>
            </a:r>
          </a:p>
          <a:p>
            <a:pPr marL="0" indent="0" rtl="0">
              <a:buNone/>
            </a:pPr>
            <a:r>
              <a:rPr lang="en-US" b="1" dirty="0"/>
              <a:t> </a:t>
            </a:r>
          </a:p>
          <a:p>
            <a:pPr marL="0" indent="0" algn="l" rtl="0">
              <a:buNone/>
            </a:pPr>
            <a:r>
              <a:rPr lang="en-US" b="1" dirty="0"/>
              <a:t>           </a:t>
            </a:r>
            <a:r>
              <a:rPr lang="en-US" b="1" dirty="0" smtClean="0"/>
              <a:t>                                                               =   </a:t>
            </a:r>
            <a:r>
              <a:rPr lang="en-US" b="1" dirty="0"/>
              <a:t>0.16</a:t>
            </a:r>
          </a:p>
          <a:p>
            <a:pPr marL="0" indent="0">
              <a:buNone/>
            </a:pPr>
            <a:r>
              <a:rPr lang="ar-IQ" b="1" dirty="0" smtClean="0"/>
              <a:t>   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661165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أو: </a:t>
            </a:r>
            <a:endParaRPr lang="en-US" dirty="0"/>
          </a:p>
          <a:p>
            <a:r>
              <a:rPr lang="ar-IQ" dirty="0"/>
              <a:t> يمكن حساب مجموع مربعات الانحرافات بين الأبناء بطريقة ثانية أبسط و كالتالي: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pPr algn="ctr" rtl="0"/>
            <a:r>
              <a:rPr lang="en-US" b="1" dirty="0"/>
              <a:t>SSW = TSS   -  (SSS  +   SSD</a:t>
            </a:r>
            <a:r>
              <a:rPr lang="en-US" dirty="0"/>
              <a:t>)</a:t>
            </a:r>
            <a:endParaRPr lang="en-US" b="1" dirty="0"/>
          </a:p>
          <a:p>
            <a:pPr algn="ctr" rtl="0"/>
            <a:r>
              <a:rPr lang="en-US" b="1" dirty="0"/>
              <a:t>                          </a:t>
            </a:r>
            <a:r>
              <a:rPr lang="ar-IQ" b="1" dirty="0"/>
              <a:t>المصححتان </a:t>
            </a:r>
            <a:endParaRPr lang="en-US" b="1" dirty="0"/>
          </a:p>
          <a:p>
            <a:pPr algn="ctr" rtl="0"/>
            <a:r>
              <a:rPr lang="en-US" b="1" dirty="0"/>
              <a:t>           = 0.32  - (0.07 – 0.09)</a:t>
            </a:r>
          </a:p>
          <a:p>
            <a:pPr algn="ctr" rtl="0"/>
            <a:r>
              <a:rPr lang="en-US" b="1" dirty="0"/>
              <a:t>            = 0.16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378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7</a:t>
            </a:r>
            <a:r>
              <a:rPr lang="ar-IQ" dirty="0" smtClean="0">
                <a:solidFill>
                  <a:srgbClr val="FF0000"/>
                </a:solidFill>
              </a:rPr>
              <a:t>-نكون </a:t>
            </a:r>
            <a:r>
              <a:rPr lang="ar-IQ" dirty="0">
                <a:solidFill>
                  <a:srgbClr val="FF0000"/>
                </a:solidFill>
              </a:rPr>
              <a:t>جدول تحليل التباين لعائلات </a:t>
            </a:r>
            <a:r>
              <a:rPr lang="ar-IQ" dirty="0" err="1">
                <a:solidFill>
                  <a:srgbClr val="FF0000"/>
                </a:solidFill>
              </a:rPr>
              <a:t>الأشقة</a:t>
            </a:r>
            <a:r>
              <a:rPr lang="ar-IQ" dirty="0">
                <a:solidFill>
                  <a:srgbClr val="FF0000"/>
                </a:solidFill>
              </a:rPr>
              <a:t> الكاملة</a:t>
            </a:r>
            <a:r>
              <a:rPr lang="en-US" dirty="0">
                <a:solidFill>
                  <a:srgbClr val="FF0000"/>
                </a:solidFill>
              </a:rPr>
              <a:t>                         </a:t>
            </a:r>
            <a:r>
              <a:rPr lang="en-US" dirty="0"/>
              <a:t>Analysis of Variance of Full-sib Families</a:t>
            </a:r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b="1" dirty="0"/>
              <a:t>هذا المثال يمثل حالة تساوي عدد الأمهات الملقحة من كل أب و كذلك عدد الأبناء لكل أم ، نلاحظ في هذا المثال أن الاخوة الأشقة الكاملة تنتمي الى أب معين و أم معينة و هذا يعني أن التشابه بين الاخوة الأشقة الكاملة  يرجع الى حصول كل منهم على عينة تمثل نصف القيمة التربوية لكل من الأم و الأب، كما أن هناك سبب آخر للتشابه البيئي في المراحل الأولى من العمر حيث أنها تعود لنفس الأم و التباين المشترك بين الاخوة الأشقة الكاملة ليس فقط راجع لتأثير البيئة و تأثير الجينات المتجمع و لكن يشمل </a:t>
            </a:r>
          </a:p>
        </p:txBody>
      </p:sp>
    </p:spTree>
    <p:extLst>
      <p:ext uri="{BB962C8B-B14F-4D97-AF65-F5344CB8AC3E}">
        <p14:creationId xmlns:p14="http://schemas.microsoft.com/office/powerpoint/2010/main" val="493620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b="1" dirty="0" smtClean="0"/>
              <a:t>أيضا </a:t>
            </a:r>
            <a:r>
              <a:rPr lang="ar-IQ" b="1" dirty="0"/>
              <a:t>ربع تباين السيادة و تباين التداخل في حالة زوج واحد من العوامل الوراثية. و لهذا نجد أن قيمة </a:t>
            </a:r>
            <a:r>
              <a:rPr lang="ar-IQ" b="1" dirty="0" err="1"/>
              <a:t>المكافىء</a:t>
            </a:r>
            <a:r>
              <a:rPr lang="ar-IQ" b="1" dirty="0"/>
              <a:t> الوراثي المقدرة بهذه الطريقة تكون عالية نسبيا و للاختلافات البيئية دور في الاختلاف بين مجاميع الاخوة </a:t>
            </a:r>
            <a:r>
              <a:rPr lang="ar-IQ" b="1" dirty="0" err="1"/>
              <a:t>الأشقة</a:t>
            </a:r>
            <a:r>
              <a:rPr lang="ar-IQ" b="1" dirty="0"/>
              <a:t>.</a:t>
            </a:r>
            <a:endParaRPr lang="en-US" b="1" dirty="0"/>
          </a:p>
          <a:p>
            <a:r>
              <a:rPr lang="ar-IQ" b="1" dirty="0"/>
              <a:t>الجدول يكون كالتالي:</a:t>
            </a:r>
            <a:endParaRPr lang="en-US" b="1" dirty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279991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812805"/>
              </p:ext>
            </p:extLst>
          </p:nvPr>
        </p:nvGraphicFramePr>
        <p:xfrm>
          <a:off x="3153506" y="1506125"/>
          <a:ext cx="6131170" cy="43883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74691"/>
                <a:gridCol w="1620001"/>
                <a:gridCol w="1418239"/>
                <a:gridCol w="1418239"/>
              </a:tblGrid>
              <a:tr h="1087834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ar-IQ" sz="1700" dirty="0">
                          <a:effectLst/>
                        </a:rPr>
                        <a:t>مصادر الاختلاف</a:t>
                      </a:r>
                      <a:endParaRPr lang="en-US" sz="10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 dirty="0" err="1">
                          <a:effectLst/>
                        </a:rPr>
                        <a:t>s.v</a:t>
                      </a:r>
                      <a:r>
                        <a:rPr lang="en-US" sz="1700" dirty="0">
                          <a:effectLst/>
                        </a:rPr>
                        <a:t>     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ar-IQ" sz="1700">
                          <a:effectLst/>
                        </a:rPr>
                        <a:t>درجات الحرية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d.f  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ar-IQ" sz="1700">
                          <a:effectLst/>
                        </a:rPr>
                        <a:t>مجموع مربعات الانحرافات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SS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ar-IQ" sz="1700">
                          <a:effectLst/>
                        </a:rPr>
                        <a:t>متوسط مربعات الانحرافات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MS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</a:tr>
              <a:tr h="543917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ar-IQ" sz="1700">
                          <a:effectLst/>
                        </a:rPr>
                        <a:t>بين الآباء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Between sires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S – 1=4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SSS=0.07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MSS=0.018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</a:tr>
              <a:tr h="135979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ar-IQ" sz="1700">
                          <a:effectLst/>
                        </a:rPr>
                        <a:t>بين الأمهات داخل مجاميع الآباء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Between dams within sires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 dirty="0">
                          <a:effectLst/>
                        </a:rPr>
                        <a:t>D -  S=10 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SSD=0.09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MSD=0.009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</a:tr>
              <a:tr h="135979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ar-IQ" sz="1700">
                          <a:effectLst/>
                        </a:rPr>
                        <a:t>بين الأبناء داخل مجاميع الأمهات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Between Progeny within dams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n.. -  D=30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>
                          <a:effectLst/>
                        </a:rPr>
                        <a:t>SSW=0.16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38625" algn="l"/>
                        </a:tabLst>
                      </a:pPr>
                      <a:r>
                        <a:rPr lang="en-US" sz="1700" dirty="0">
                          <a:effectLst/>
                        </a:rPr>
                        <a:t>MSW=0.005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47" marR="63547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2981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4200" dirty="0"/>
              <a:t>حيث أن:</a:t>
            </a:r>
            <a:endParaRPr lang="en-US" sz="4200" dirty="0"/>
          </a:p>
          <a:p>
            <a:endParaRPr lang="en-US" sz="4200" dirty="0"/>
          </a:p>
          <a:p>
            <a:pPr algn="ctr"/>
            <a:r>
              <a:rPr lang="en-US" sz="4200" b="1" dirty="0"/>
              <a:t>S</a:t>
            </a:r>
            <a:r>
              <a:rPr lang="ar-IQ" sz="3000" b="1" dirty="0"/>
              <a:t> = عدد الآباء الكلي</a:t>
            </a:r>
            <a:endParaRPr lang="en-US" sz="3000" b="1" dirty="0"/>
          </a:p>
          <a:p>
            <a:pPr algn="ctr"/>
            <a:r>
              <a:rPr lang="en-US" sz="4200" b="1" dirty="0"/>
              <a:t>D</a:t>
            </a:r>
            <a:r>
              <a:rPr lang="ar-IQ" sz="3300" b="1" dirty="0"/>
              <a:t> = عدد الأمهات الكلي</a:t>
            </a:r>
            <a:endParaRPr lang="en-US" sz="3300" b="1" dirty="0"/>
          </a:p>
          <a:p>
            <a:pPr marL="0" indent="0" algn="ctr">
              <a:buNone/>
            </a:pPr>
            <a:endParaRPr lang="en-US" sz="3300" b="1" dirty="0"/>
          </a:p>
          <a:p>
            <a:pPr algn="ctr"/>
            <a:r>
              <a:rPr lang="en-US" sz="3300" b="1" dirty="0"/>
              <a:t>n.. </a:t>
            </a:r>
            <a:r>
              <a:rPr lang="ar-IQ" sz="3300" b="1" dirty="0"/>
              <a:t>= عدد الأبناء الكلي</a:t>
            </a:r>
            <a:endParaRPr lang="en-US" sz="3300" b="1" dirty="0"/>
          </a:p>
          <a:p>
            <a:pPr algn="ctr"/>
            <a:r>
              <a:rPr lang="en-US" sz="3300" b="1" dirty="0"/>
              <a:t>K1</a:t>
            </a:r>
            <a:r>
              <a:rPr lang="ar-IQ" sz="3300" b="1" dirty="0"/>
              <a:t> =</a:t>
            </a:r>
            <a:r>
              <a:rPr lang="en-US" sz="3300" b="1" dirty="0"/>
              <a:t>K2</a:t>
            </a:r>
            <a:r>
              <a:rPr lang="ar-IQ" sz="3300" b="1" dirty="0"/>
              <a:t> = عدد أبناء كل أم</a:t>
            </a:r>
            <a:endParaRPr lang="en-US" sz="3300" b="1" dirty="0"/>
          </a:p>
          <a:p>
            <a:pPr algn="ctr"/>
            <a:r>
              <a:rPr lang="en-US" sz="3300" b="1" dirty="0"/>
              <a:t>K3</a:t>
            </a:r>
            <a:r>
              <a:rPr lang="ar-IQ" sz="3000" b="1" dirty="0"/>
              <a:t>= عدد أبناء كل أب</a:t>
            </a:r>
            <a:endParaRPr lang="en-US" sz="3000" b="1" dirty="0"/>
          </a:p>
          <a:p>
            <a:pPr marL="0" indent="0" algn="ctr">
              <a:buNone/>
            </a:pPr>
            <a:endParaRPr lang="en-US" sz="4200" b="1" dirty="0"/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7320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8</a:t>
            </a:r>
            <a:r>
              <a:rPr lang="ar-IQ" dirty="0" smtClean="0">
                <a:solidFill>
                  <a:srgbClr val="FF0000"/>
                </a:solidFill>
              </a:rPr>
              <a:t>-نحسب </a:t>
            </a:r>
            <a:r>
              <a:rPr lang="ar-IQ" dirty="0">
                <a:solidFill>
                  <a:srgbClr val="FF0000"/>
                </a:solidFill>
              </a:rPr>
              <a:t>التباين الحقيقي بين مجاميع الآباء </a:t>
            </a:r>
            <a:r>
              <a:rPr lang="en-US" dirty="0">
                <a:solidFill>
                  <a:srgbClr val="FF0000"/>
                </a:solidFill>
              </a:rPr>
              <a:t>σ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ar-IQ" dirty="0"/>
              <a:t>:</a:t>
            </a:r>
            <a:endParaRPr lang="en-US" dirty="0"/>
          </a:p>
          <a:p>
            <a:pPr rtl="0"/>
            <a:r>
              <a:rPr lang="en-US" dirty="0"/>
              <a:t> </a:t>
            </a:r>
          </a:p>
          <a:p>
            <a:pPr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σ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S </a:t>
            </a:r>
            <a:r>
              <a:rPr lang="en-US" b="1" dirty="0">
                <a:solidFill>
                  <a:srgbClr val="FF0000"/>
                </a:solidFill>
              </a:rPr>
              <a:t>= 0.25 </a:t>
            </a:r>
            <a:r>
              <a:rPr lang="en-US" b="1" dirty="0" smtClean="0">
                <a:solidFill>
                  <a:srgbClr val="FF0000"/>
                </a:solidFill>
              </a:rPr>
              <a:t>VA</a:t>
            </a:r>
          </a:p>
          <a:p>
            <a:pPr marL="0" indent="0" algn="l" rtl="0">
              <a:buNone/>
            </a:pPr>
            <a:endParaRPr lang="en-US" dirty="0"/>
          </a:p>
          <a:p>
            <a:r>
              <a:rPr lang="ar-IQ" b="1" dirty="0"/>
              <a:t>و ذلك لأنه يساوي التباين المشترك بين الاخوة انصاف </a:t>
            </a:r>
            <a:r>
              <a:rPr lang="ar-IQ" b="1" dirty="0" err="1"/>
              <a:t>الأشقة</a:t>
            </a:r>
            <a:r>
              <a:rPr lang="ar-IQ" b="1" dirty="0"/>
              <a:t> من الأب أي ربع التباين الوراثي التجمعي اذ يشترك الاخوة في الحصول على عينة تمثل نصف القيمة التربوية للأب.</a:t>
            </a:r>
            <a:endParaRPr lang="en-US" b="1" dirty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202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2252"/>
          </a:xfrm>
        </p:spPr>
        <p:txBody>
          <a:bodyPr/>
          <a:lstStyle/>
          <a:p>
            <a:r>
              <a:rPr lang="ar-SA" dirty="0"/>
              <a:t> </a:t>
            </a:r>
            <a:r>
              <a:rPr lang="ar-SA" sz="2800" b="1" dirty="0">
                <a:solidFill>
                  <a:srgbClr val="FF0000"/>
                </a:solidFill>
              </a:rPr>
              <a:t>تقدير </a:t>
            </a:r>
            <a:r>
              <a:rPr lang="ar-SA" sz="2800" b="1" dirty="0" smtClean="0">
                <a:solidFill>
                  <a:srgbClr val="FF0000"/>
                </a:solidFill>
              </a:rPr>
              <a:t>المكافئ </a:t>
            </a:r>
            <a:r>
              <a:rPr lang="ar-SA" sz="2800" b="1" dirty="0">
                <a:solidFill>
                  <a:srgbClr val="FF0000"/>
                </a:solidFill>
              </a:rPr>
              <a:t>الوراثي من التشابه المظهري بين الأشقة الكاملة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500069"/>
            <a:ext cx="9144000" cy="4041408"/>
          </a:xfrm>
        </p:spPr>
        <p:txBody>
          <a:bodyPr/>
          <a:lstStyle/>
          <a:p>
            <a:r>
              <a:rPr lang="ar-SA" b="1" dirty="0"/>
              <a:t>يمكن الحصول على عائلات </a:t>
            </a:r>
            <a:r>
              <a:rPr lang="ar-SA" b="1" dirty="0" err="1"/>
              <a:t>أشقة</a:t>
            </a:r>
            <a:r>
              <a:rPr lang="ar-SA" b="1" dirty="0"/>
              <a:t> كاملة في الطيور الداجنة و منها الدجاج و ذلك بأخذ مجموعة من الذكور لتكون آباء للجيل القادم بحيث يقوم كل  ذكر بتلقيح مجموعة من الاناث على أن تعطي كل أم مجموعة من </a:t>
            </a:r>
            <a:r>
              <a:rPr lang="ar-SA" b="1" dirty="0" smtClean="0"/>
              <a:t>الأبناء</a:t>
            </a:r>
            <a:endParaRPr lang="en-US" b="1" dirty="0"/>
          </a:p>
          <a:p>
            <a:r>
              <a:rPr lang="ar-SA" b="1" dirty="0"/>
              <a:t> </a:t>
            </a:r>
            <a:endParaRPr lang="en-US" b="1" dirty="0"/>
          </a:p>
          <a:p>
            <a:r>
              <a:rPr lang="ar-SA" b="1" dirty="0"/>
              <a:t> و على هذا يمكن تجزئة التباين الكلي الى ثلاثة أجزاء، جزء يعود الى الآباء و جزء يعود الى الامهات أما الثالث فيعود الى الأبناء ( كما في جدول تحليل التباين في المثال التالي) </a:t>
            </a:r>
            <a:endParaRPr lang="en-US" b="1" dirty="0"/>
          </a:p>
          <a:p>
            <a:r>
              <a:rPr lang="ar-SA" dirty="0"/>
              <a:t> 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88765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9</a:t>
            </a:r>
            <a:r>
              <a:rPr lang="ar-IQ" dirty="0" smtClean="0">
                <a:solidFill>
                  <a:srgbClr val="FF0000"/>
                </a:solidFill>
              </a:rPr>
              <a:t>-نحسب </a:t>
            </a:r>
            <a:r>
              <a:rPr lang="ar-IQ" dirty="0">
                <a:solidFill>
                  <a:srgbClr val="FF0000"/>
                </a:solidFill>
              </a:rPr>
              <a:t>التباين الحقيقي بين مجاميع الأمهات </a:t>
            </a:r>
            <a:r>
              <a:rPr lang="en-US" dirty="0">
                <a:solidFill>
                  <a:srgbClr val="FF0000"/>
                </a:solidFill>
              </a:rPr>
              <a:t>σ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ar-IQ" dirty="0"/>
              <a:t>:</a:t>
            </a:r>
            <a:endParaRPr lang="en-US" dirty="0"/>
          </a:p>
          <a:p>
            <a:pPr algn="ctr" rtl="0"/>
            <a:r>
              <a:rPr lang="en-US" b="1" dirty="0">
                <a:solidFill>
                  <a:srgbClr val="FF0000"/>
                </a:solidFill>
              </a:rPr>
              <a:t>σ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D = 0.25 </a:t>
            </a:r>
            <a:r>
              <a:rPr lang="en-US" b="1" dirty="0" smtClean="0">
                <a:solidFill>
                  <a:srgbClr val="FF0000"/>
                </a:solidFill>
              </a:rPr>
              <a:t>VA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ar-IQ" b="1" dirty="0"/>
              <a:t>و ذلك لأنه يساوي التباين المشترك بين الاخوة انصاف </a:t>
            </a:r>
            <a:r>
              <a:rPr lang="ar-IQ" b="1" dirty="0" err="1"/>
              <a:t>الأشقة</a:t>
            </a:r>
            <a:r>
              <a:rPr lang="ar-IQ" b="1" dirty="0"/>
              <a:t> من الأم أي ربع التباين الوراثي التجمعي اذ يشترك الاخوة في الحصول على عينة تمثل نصف القيمة التربوية للأم.</a:t>
            </a:r>
            <a:endParaRPr lang="en-US" b="1" dirty="0"/>
          </a:p>
          <a:p>
            <a:r>
              <a:rPr lang="ar-IQ" b="1" dirty="0"/>
              <a:t>و بذلك فأن التباين المشترك بين الاخوة الأشقة الكاملة من الأب و الأم سيساوي حاصل جمع التباين الحقيقي بين مجاميع الآباء و التباين الحقيقي بين مجاميع الأمهات: </a:t>
            </a:r>
            <a:r>
              <a:rPr lang="ar-IQ" b="1" dirty="0" smtClean="0"/>
              <a:t>أي أن</a:t>
            </a:r>
            <a:endParaRPr lang="en-US" b="1" dirty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457993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                                </a:t>
            </a:r>
            <a:r>
              <a:rPr lang="en-US" dirty="0"/>
              <a:t>COV.(FS) = σ</a:t>
            </a:r>
            <a:r>
              <a:rPr lang="en-US" baseline="30000" dirty="0"/>
              <a:t>2</a:t>
            </a:r>
            <a:r>
              <a:rPr lang="en-US" dirty="0"/>
              <a:t>S + σ</a:t>
            </a:r>
            <a:r>
              <a:rPr lang="en-US" baseline="30000" dirty="0"/>
              <a:t>2</a:t>
            </a:r>
            <a:r>
              <a:rPr lang="en-US" dirty="0"/>
              <a:t>D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10- </a:t>
            </a:r>
            <a:r>
              <a:rPr lang="ar-IQ" dirty="0">
                <a:solidFill>
                  <a:srgbClr val="FF0000"/>
                </a:solidFill>
              </a:rPr>
              <a:t>يحسب تباين الآباء الحقيقي </a:t>
            </a:r>
            <a:r>
              <a:rPr lang="ar-IQ" dirty="0"/>
              <a:t>كالتالي:</a:t>
            </a:r>
            <a:endParaRPr lang="en-US" dirty="0"/>
          </a:p>
          <a:p>
            <a:pPr marL="0" indent="0">
              <a:buNone/>
            </a:pPr>
            <a:r>
              <a:rPr lang="ar-IQ" dirty="0" smtClean="0"/>
              <a:t>                         </a:t>
            </a:r>
          </a:p>
          <a:p>
            <a:r>
              <a:rPr lang="en-US" dirty="0" smtClean="0"/>
              <a:t>             </a:t>
            </a:r>
            <a:r>
              <a:rPr lang="ar-IQ" dirty="0" smtClean="0"/>
              <a:t>                             </a:t>
            </a:r>
            <a:r>
              <a:rPr lang="en-US" b="1" dirty="0"/>
              <a:t>MSs  - </a:t>
            </a:r>
            <a:r>
              <a:rPr lang="en-US" b="1" dirty="0" smtClean="0"/>
              <a:t>MSD</a:t>
            </a:r>
            <a:r>
              <a:rPr lang="ar-IQ" b="1" dirty="0" smtClean="0"/>
              <a:t>                    </a:t>
            </a:r>
            <a:endParaRPr lang="ar-IQ" b="1" dirty="0"/>
          </a:p>
          <a:p>
            <a:r>
              <a:rPr lang="ar-IQ" b="1" dirty="0" smtClean="0"/>
              <a:t>                                       </a:t>
            </a:r>
            <a:r>
              <a:rPr lang="en-US" b="1" dirty="0"/>
              <a:t> σ</a:t>
            </a:r>
            <a:r>
              <a:rPr lang="en-US" b="1" baseline="30000" dirty="0"/>
              <a:t>2</a:t>
            </a:r>
            <a:r>
              <a:rPr lang="en-US" b="1" dirty="0"/>
              <a:t>S =  </a:t>
            </a:r>
            <a:r>
              <a:rPr lang="en-US" b="1" dirty="0" smtClean="0"/>
              <a:t>                          </a:t>
            </a:r>
            <a:r>
              <a:rPr lang="ar-IQ" b="1" dirty="0" smtClean="0"/>
              <a:t>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</a:t>
            </a:r>
            <a:r>
              <a:rPr lang="en-US" b="1" dirty="0" smtClean="0"/>
              <a:t>  k3</a:t>
            </a:r>
          </a:p>
          <a:p>
            <a:r>
              <a:rPr lang="en-US" b="1" dirty="0"/>
              <a:t> </a:t>
            </a:r>
            <a:r>
              <a:rPr lang="ar-IQ" b="1" dirty="0" smtClean="0"/>
              <a:t>                                      </a:t>
            </a:r>
            <a:r>
              <a:rPr lang="en-US" b="1" dirty="0" smtClean="0"/>
              <a:t>0.018-0.009 /9</a:t>
            </a:r>
            <a:r>
              <a:rPr lang="ar-IQ" b="1" dirty="0" smtClean="0"/>
              <a:t>= 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</a:t>
            </a:r>
            <a:r>
              <a:rPr lang="en-US" b="1" dirty="0" smtClean="0"/>
              <a:t>=0.001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5193323" y="4009292"/>
            <a:ext cx="2133600" cy="9378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5442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11-و </a:t>
            </a:r>
            <a:r>
              <a:rPr lang="ar-IQ" dirty="0">
                <a:solidFill>
                  <a:srgbClr val="FF0000"/>
                </a:solidFill>
              </a:rPr>
              <a:t>يحسب تباين الأمهات الحقيقي </a:t>
            </a:r>
            <a:r>
              <a:rPr lang="ar-IQ" dirty="0"/>
              <a:t>كالتالي:</a:t>
            </a:r>
            <a:endParaRPr lang="en-US" dirty="0"/>
          </a:p>
          <a:p>
            <a:r>
              <a:rPr lang="ar-IQ" dirty="0" smtClean="0"/>
              <a:t>          </a:t>
            </a:r>
          </a:p>
          <a:p>
            <a:r>
              <a:rPr lang="ar-IQ" b="1" dirty="0" smtClean="0"/>
              <a:t>                               </a:t>
            </a:r>
            <a:r>
              <a:rPr lang="en-US" b="1" dirty="0"/>
              <a:t>MSD-MSW</a:t>
            </a:r>
            <a:r>
              <a:rPr lang="ar-IQ" b="1" dirty="0" smtClean="0"/>
              <a:t>     </a:t>
            </a:r>
            <a:endParaRPr lang="ar-IQ" b="1" dirty="0"/>
          </a:p>
          <a:p>
            <a:r>
              <a:rPr lang="ar-IQ" b="1" dirty="0" smtClean="0"/>
              <a:t>                                                       </a:t>
            </a:r>
            <a:r>
              <a:rPr lang="en-US" b="1" dirty="0"/>
              <a:t>σ</a:t>
            </a:r>
            <a:r>
              <a:rPr lang="en-US" b="1" baseline="30000" dirty="0"/>
              <a:t>2</a:t>
            </a:r>
            <a:r>
              <a:rPr lang="en-US" b="1" dirty="0"/>
              <a:t>D = 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</a:t>
            </a:r>
            <a:r>
              <a:rPr lang="en-US" b="1" dirty="0" smtClean="0"/>
              <a:t> </a:t>
            </a:r>
            <a:r>
              <a:rPr lang="en-US" b="1" dirty="0"/>
              <a:t>K1 = K2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5756031" y="3587262"/>
            <a:ext cx="3235569" cy="8206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96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</a:t>
            </a:r>
          </a:p>
          <a:p>
            <a:endParaRPr lang="ar-IQ" dirty="0"/>
          </a:p>
          <a:p>
            <a:r>
              <a:rPr lang="en-US" b="1" dirty="0" smtClean="0"/>
              <a:t> </a:t>
            </a:r>
            <a:r>
              <a:rPr lang="ar-IQ" b="1" dirty="0" smtClean="0"/>
              <a:t>                         </a:t>
            </a:r>
            <a:r>
              <a:rPr lang="en-US" b="1" dirty="0"/>
              <a:t> 0.009-0.005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 </a:t>
            </a:r>
            <a:r>
              <a:rPr lang="en-US" b="1" dirty="0" smtClean="0"/>
              <a:t>=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</a:t>
            </a:r>
            <a:r>
              <a:rPr lang="en-US" b="1" dirty="0" smtClean="0"/>
              <a:t>3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</a:t>
            </a:r>
            <a:r>
              <a:rPr lang="en-US" b="1" dirty="0" smtClean="0"/>
              <a:t>=0.0013</a:t>
            </a:r>
            <a:r>
              <a:rPr lang="ar-IQ" b="1" dirty="0" smtClean="0"/>
              <a:t> </a:t>
            </a:r>
            <a:r>
              <a:rPr lang="en-US" b="1" dirty="0" smtClean="0"/>
              <a:t>      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6142892" y="3446585"/>
            <a:ext cx="2930770" cy="18756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7502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12</a:t>
            </a:r>
            <a:r>
              <a:rPr lang="ar-IQ" dirty="0" smtClean="0">
                <a:solidFill>
                  <a:srgbClr val="FF0000"/>
                </a:solidFill>
              </a:rPr>
              <a:t>-و </a:t>
            </a:r>
            <a:r>
              <a:rPr lang="ar-IQ" dirty="0">
                <a:solidFill>
                  <a:srgbClr val="FF0000"/>
                </a:solidFill>
              </a:rPr>
              <a:t>يحسب تباين الأبناء الحقيقي </a:t>
            </a:r>
            <a:r>
              <a:rPr lang="ar-IQ" dirty="0"/>
              <a:t>كالتالي:</a:t>
            </a:r>
            <a:endParaRPr lang="en-US" dirty="0"/>
          </a:p>
          <a:p>
            <a:pPr algn="ctr" rtl="0"/>
            <a:r>
              <a:rPr lang="en-US" b="1" dirty="0"/>
              <a:t>σ</a:t>
            </a:r>
            <a:r>
              <a:rPr lang="en-US" b="1" baseline="30000" dirty="0"/>
              <a:t>2</a:t>
            </a:r>
            <a:r>
              <a:rPr lang="en-US" b="1" dirty="0"/>
              <a:t>W = MSW = 0.005</a:t>
            </a:r>
          </a:p>
          <a:p>
            <a:pPr marL="0" indent="0" algn="ctr" rtl="0">
              <a:buNone/>
            </a:pPr>
            <a:r>
              <a:rPr lang="en-US" b="1" dirty="0"/>
              <a:t> </a:t>
            </a:r>
          </a:p>
          <a:p>
            <a:pPr marL="0" indent="0" algn="ctr" rtl="0">
              <a:buNone/>
            </a:pPr>
            <a:r>
              <a:rPr lang="en-US" b="1" dirty="0"/>
              <a:t> </a:t>
            </a:r>
          </a:p>
          <a:p>
            <a:pPr marL="0" indent="0" algn="ctr" rtl="0">
              <a:buNone/>
            </a:pPr>
            <a:r>
              <a:rPr lang="en-US" b="1" dirty="0"/>
              <a:t>σ</a:t>
            </a:r>
            <a:r>
              <a:rPr lang="en-US" b="1" baseline="30000" dirty="0"/>
              <a:t>2</a:t>
            </a:r>
            <a:r>
              <a:rPr lang="en-US" b="1" dirty="0"/>
              <a:t>T = σ</a:t>
            </a:r>
            <a:r>
              <a:rPr lang="en-US" b="1" baseline="30000" dirty="0"/>
              <a:t>2</a:t>
            </a:r>
            <a:r>
              <a:rPr lang="en-US" b="1" dirty="0"/>
              <a:t>P = σ</a:t>
            </a:r>
            <a:r>
              <a:rPr lang="en-US" b="1" baseline="30000" dirty="0"/>
              <a:t>2</a:t>
            </a:r>
            <a:r>
              <a:rPr lang="en-US" b="1" dirty="0"/>
              <a:t>S + σ</a:t>
            </a:r>
            <a:r>
              <a:rPr lang="en-US" b="1" baseline="30000" dirty="0"/>
              <a:t>2</a:t>
            </a:r>
            <a:r>
              <a:rPr lang="en-US" b="1" dirty="0"/>
              <a:t>D + σ</a:t>
            </a:r>
            <a:r>
              <a:rPr lang="en-US" b="1" baseline="30000" dirty="0"/>
              <a:t>2</a:t>
            </a:r>
            <a:r>
              <a:rPr lang="en-US" b="1" dirty="0"/>
              <a:t>W</a:t>
            </a:r>
          </a:p>
          <a:p>
            <a:pPr marL="0" indent="0" algn="ctr" rtl="0">
              <a:buNone/>
            </a:pPr>
            <a:r>
              <a:rPr lang="en-US" b="1" dirty="0"/>
              <a:t>       </a:t>
            </a:r>
            <a:r>
              <a:rPr lang="en-US" b="1" dirty="0" smtClean="0"/>
              <a:t>                    </a:t>
            </a:r>
            <a:r>
              <a:rPr lang="en-US" b="1" dirty="0"/>
              <a:t>= </a:t>
            </a:r>
            <a:r>
              <a:rPr lang="en-US" b="1" dirty="0" smtClean="0"/>
              <a:t>0.001+0.0013+0.005</a:t>
            </a:r>
          </a:p>
          <a:p>
            <a:pPr marL="0" indent="0" algn="ctr" rtl="0">
              <a:buNone/>
            </a:pPr>
            <a:r>
              <a:rPr lang="en-US" b="1" dirty="0" smtClean="0"/>
              <a:t>          = 0.0073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394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13</a:t>
            </a:r>
            <a:r>
              <a:rPr lang="ar-IQ" b="1" dirty="0" smtClean="0">
                <a:solidFill>
                  <a:srgbClr val="FF0000"/>
                </a:solidFill>
              </a:rPr>
              <a:t>-استخراج </a:t>
            </a:r>
            <a:r>
              <a:rPr lang="ar-IQ" b="1" dirty="0">
                <a:solidFill>
                  <a:srgbClr val="FF0000"/>
                </a:solidFill>
              </a:rPr>
              <a:t>قيم </a:t>
            </a:r>
            <a:r>
              <a:rPr lang="ar-IQ" b="1" dirty="0" smtClean="0">
                <a:solidFill>
                  <a:srgbClr val="FF0000"/>
                </a:solidFill>
              </a:rPr>
              <a:t>المكافئ </a:t>
            </a:r>
            <a:r>
              <a:rPr lang="ar-IQ" b="1" dirty="0">
                <a:solidFill>
                  <a:srgbClr val="FF0000"/>
                </a:solidFill>
              </a:rPr>
              <a:t>الوراثي</a:t>
            </a:r>
            <a:r>
              <a:rPr lang="ar-IQ" dirty="0"/>
              <a:t>:</a:t>
            </a:r>
            <a:endParaRPr lang="en-US" dirty="0"/>
          </a:p>
          <a:p>
            <a:r>
              <a:rPr lang="ar-IQ" b="1" dirty="0"/>
              <a:t>بعد أن قمنا باستخراج قيم التباين الحقيقي بين مجاميع الآباء و الأمهات و الأبناء نقوم باستخراج قيم </a:t>
            </a:r>
            <a:r>
              <a:rPr lang="ar-IQ" b="1" dirty="0" smtClean="0"/>
              <a:t>المكافئ </a:t>
            </a:r>
            <a:r>
              <a:rPr lang="ar-IQ" b="1" dirty="0"/>
              <a:t>الوراثي بالطرق التالية:</a:t>
            </a:r>
            <a:endParaRPr lang="en-US" b="1" dirty="0"/>
          </a:p>
          <a:p>
            <a:r>
              <a:rPr lang="ar-IQ" b="1" dirty="0"/>
              <a:t>1</a:t>
            </a:r>
            <a:r>
              <a:rPr lang="ar-IQ" b="1" dirty="0">
                <a:solidFill>
                  <a:srgbClr val="FF0000"/>
                </a:solidFill>
              </a:rPr>
              <a:t>.تقدير </a:t>
            </a:r>
            <a:r>
              <a:rPr lang="ar-IQ" b="1" dirty="0" err="1">
                <a:solidFill>
                  <a:srgbClr val="FF0000"/>
                </a:solidFill>
              </a:rPr>
              <a:t>المكافىء</a:t>
            </a:r>
            <a:r>
              <a:rPr lang="ar-IQ" b="1" dirty="0">
                <a:solidFill>
                  <a:srgbClr val="FF0000"/>
                </a:solidFill>
              </a:rPr>
              <a:t> الوراثي من الاخوة أنصاف </a:t>
            </a:r>
            <a:r>
              <a:rPr lang="ar-IQ" b="1" dirty="0" err="1">
                <a:solidFill>
                  <a:srgbClr val="FF0000"/>
                </a:solidFill>
              </a:rPr>
              <a:t>الأشقة</a:t>
            </a:r>
            <a:r>
              <a:rPr lang="ar-IQ" b="1" dirty="0">
                <a:solidFill>
                  <a:srgbClr val="FF0000"/>
                </a:solidFill>
              </a:rPr>
              <a:t> من الأب 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S</a:t>
            </a:r>
          </a:p>
          <a:p>
            <a:r>
              <a:rPr lang="ar-IQ" b="1" dirty="0" smtClean="0"/>
              <a:t>                                           </a:t>
            </a:r>
            <a:r>
              <a:rPr lang="en-US" b="1" dirty="0"/>
              <a:t>4 </a:t>
            </a:r>
            <a:r>
              <a:rPr lang="en-US" b="1" dirty="0" smtClean="0"/>
              <a:t>σ</a:t>
            </a:r>
            <a:r>
              <a:rPr lang="en-US" b="1" baseline="30000" dirty="0" smtClean="0"/>
              <a:t>2</a:t>
            </a:r>
            <a:r>
              <a:rPr lang="en-US" b="1" dirty="0"/>
              <a:t>S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  </a:t>
            </a:r>
            <a:r>
              <a:rPr lang="en-US" b="1" dirty="0"/>
              <a:t>h </a:t>
            </a:r>
            <a:r>
              <a:rPr lang="en-US" b="1" baseline="30000" dirty="0"/>
              <a:t>2</a:t>
            </a:r>
            <a:r>
              <a:rPr lang="en-US" b="1" dirty="0"/>
              <a:t>S = </a:t>
            </a:r>
            <a:r>
              <a:rPr lang="ar-IQ" b="1" dirty="0" smtClean="0"/>
              <a:t>  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</a:t>
            </a:r>
            <a:r>
              <a:rPr lang="en-US" b="1" dirty="0"/>
              <a:t> </a:t>
            </a:r>
            <a:r>
              <a:rPr lang="en-US" b="1" dirty="0" smtClean="0"/>
              <a:t>σ</a:t>
            </a:r>
            <a:r>
              <a:rPr lang="en-US" b="1" baseline="30000" dirty="0" smtClean="0"/>
              <a:t>2</a:t>
            </a:r>
            <a:r>
              <a:rPr lang="en-US" b="1" dirty="0" smtClean="0"/>
              <a:t>T</a:t>
            </a:r>
            <a:r>
              <a:rPr lang="ar-IQ" b="1" dirty="0" smtClean="0"/>
              <a:t>     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5709138" y="4431323"/>
            <a:ext cx="2895600" cy="4689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5874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b="1" dirty="0" smtClean="0"/>
              <a:t>                                          </a:t>
            </a:r>
            <a:r>
              <a:rPr lang="en-US" b="1" dirty="0"/>
              <a:t>4 χ 0.001 </a:t>
            </a:r>
            <a:endParaRPr lang="ar-IQ" b="1" dirty="0"/>
          </a:p>
          <a:p>
            <a:r>
              <a:rPr lang="ar-IQ" b="1" dirty="0" smtClean="0"/>
              <a:t>                      </a:t>
            </a:r>
            <a:r>
              <a:rPr lang="en-US" b="1" dirty="0" smtClean="0"/>
              <a:t>0.55</a:t>
            </a:r>
            <a:r>
              <a:rPr lang="ar-IQ" b="1" dirty="0" smtClean="0"/>
              <a:t>   =                                         </a:t>
            </a:r>
            <a:r>
              <a:rPr lang="en-US" b="1" dirty="0" smtClean="0"/>
              <a:t>=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</a:t>
            </a:r>
            <a:r>
              <a:rPr lang="en-US" b="1" dirty="0"/>
              <a:t>0.0073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4689231" y="2989385"/>
            <a:ext cx="3200400" cy="4689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9216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 smtClean="0">
                <a:solidFill>
                  <a:srgbClr val="FF0000"/>
                </a:solidFill>
              </a:rPr>
              <a:t>2. تقدير المكافئ </a:t>
            </a:r>
            <a:r>
              <a:rPr lang="ar-IQ" b="1" dirty="0">
                <a:solidFill>
                  <a:srgbClr val="FF0000"/>
                </a:solidFill>
              </a:rPr>
              <a:t>الوراثي من الاخوة أنصاف الأشقة من الأم </a:t>
            </a:r>
            <a:r>
              <a:rPr lang="en-US" b="1" dirty="0">
                <a:solidFill>
                  <a:srgbClr val="FF0000"/>
                </a:solidFill>
              </a:rPr>
              <a:t>h 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D </a:t>
            </a:r>
          </a:p>
          <a:p>
            <a:endParaRPr lang="ar-IQ" dirty="0" smtClean="0"/>
          </a:p>
          <a:p>
            <a:r>
              <a:rPr lang="ar-IQ" dirty="0" smtClean="0"/>
              <a:t>                                    </a:t>
            </a:r>
            <a:r>
              <a:rPr lang="en-US" b="1" dirty="0" smtClean="0"/>
              <a:t>4x0.0013</a:t>
            </a:r>
            <a:r>
              <a:rPr lang="en-US" dirty="0" smtClean="0"/>
              <a:t> </a:t>
            </a:r>
            <a:r>
              <a:rPr lang="en-US" b="1" dirty="0" smtClean="0"/>
              <a:t>  </a:t>
            </a:r>
            <a:r>
              <a:rPr lang="ar-IQ" b="1" dirty="0" smtClean="0"/>
              <a:t> </a:t>
            </a:r>
          </a:p>
          <a:p>
            <a:r>
              <a:rPr lang="ar-IQ" b="1" dirty="0" smtClean="0"/>
              <a:t>                                                                =</a:t>
            </a:r>
            <a:r>
              <a:rPr lang="en-US" b="1" dirty="0" smtClean="0"/>
              <a:t>h </a:t>
            </a:r>
            <a:r>
              <a:rPr lang="en-US" b="1" baseline="30000" dirty="0"/>
              <a:t>2</a:t>
            </a:r>
            <a:r>
              <a:rPr lang="en-US" b="1" dirty="0"/>
              <a:t>D 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</a:t>
            </a:r>
            <a:r>
              <a:rPr lang="en-US" b="1" dirty="0" smtClean="0"/>
              <a:t>0.0073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             </a:t>
            </a:r>
            <a:r>
              <a:rPr lang="en-US" b="1" dirty="0" smtClean="0"/>
              <a:t>=0.71</a:t>
            </a:r>
            <a:r>
              <a:rPr lang="ar-IQ" b="1" dirty="0" smtClean="0"/>
              <a:t> 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4982308" y="3553266"/>
            <a:ext cx="2883877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2340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3</a:t>
            </a:r>
            <a:r>
              <a:rPr lang="ar-IQ" b="1" dirty="0" smtClean="0">
                <a:solidFill>
                  <a:srgbClr val="FF0000"/>
                </a:solidFill>
              </a:rPr>
              <a:t>.تقدير المكافئ </a:t>
            </a:r>
            <a:r>
              <a:rPr lang="ar-IQ" b="1" dirty="0">
                <a:solidFill>
                  <a:srgbClr val="FF0000"/>
                </a:solidFill>
              </a:rPr>
              <a:t>الوراثي من الاخوة الأشقة الكاملة</a:t>
            </a:r>
            <a:r>
              <a:rPr lang="en-US" b="1" dirty="0">
                <a:solidFill>
                  <a:srgbClr val="FF0000"/>
                </a:solidFill>
              </a:rPr>
              <a:t>h 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(S + D) </a:t>
            </a:r>
            <a:endParaRPr lang="ar-IQ" b="1" dirty="0" smtClean="0">
              <a:solidFill>
                <a:srgbClr val="FF0000"/>
              </a:solidFill>
            </a:endParaRPr>
          </a:p>
          <a:p>
            <a:endParaRPr lang="ar-IQ" dirty="0"/>
          </a:p>
          <a:p>
            <a:r>
              <a:rPr lang="en-US" b="1" dirty="0" smtClean="0"/>
              <a:t> </a:t>
            </a:r>
            <a:r>
              <a:rPr lang="en-US" b="1" dirty="0"/>
              <a:t> </a:t>
            </a:r>
            <a:r>
              <a:rPr lang="ar-IQ" b="1" dirty="0" smtClean="0"/>
              <a:t>                                 </a:t>
            </a:r>
            <a:r>
              <a:rPr lang="en-US" b="1" dirty="0"/>
              <a:t>2(0.001 + </a:t>
            </a:r>
            <a:r>
              <a:rPr lang="en-US" b="1" dirty="0" smtClean="0"/>
              <a:t>0.0013)</a:t>
            </a:r>
            <a:r>
              <a:rPr lang="ar-IQ" b="1" dirty="0" smtClean="0"/>
              <a:t>  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                    </a:t>
            </a:r>
            <a:r>
              <a:rPr lang="en-US" b="1" dirty="0"/>
              <a:t>h </a:t>
            </a:r>
            <a:r>
              <a:rPr lang="en-US" b="1" baseline="30000" dirty="0"/>
              <a:t>2</a:t>
            </a:r>
            <a:r>
              <a:rPr lang="en-US" b="1" dirty="0"/>
              <a:t>(S + D) =</a:t>
            </a:r>
            <a:r>
              <a:rPr lang="ar-IQ" b="1" dirty="0" smtClean="0"/>
              <a:t>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</a:t>
            </a:r>
            <a:r>
              <a:rPr lang="en-US" b="1" dirty="0"/>
              <a:t>0.0073</a:t>
            </a:r>
            <a:r>
              <a:rPr lang="ar-IQ" b="1" dirty="0" smtClean="0"/>
              <a:t> 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                  </a:t>
            </a:r>
            <a:r>
              <a:rPr lang="en-US" b="1" dirty="0" smtClean="0"/>
              <a:t>=0.63</a:t>
            </a:r>
            <a:r>
              <a:rPr lang="ar-IQ" b="1" dirty="0" smtClean="0"/>
              <a:t>  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4454769" y="3518096"/>
            <a:ext cx="389206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319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مثال</a:t>
            </a:r>
            <a:r>
              <a:rPr lang="ar-SA" dirty="0" smtClean="0">
                <a:solidFill>
                  <a:srgbClr val="FF0000"/>
                </a:solidFill>
              </a:rPr>
              <a:t>:</a:t>
            </a:r>
            <a:endParaRPr lang="ar-IQ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ar-SA" b="1" dirty="0"/>
              <a:t>استخدم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ar-IQ" b="1" dirty="0"/>
              <a:t> ديكة في تجربة لقح فيها كل ديك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ar-IQ" b="1" dirty="0"/>
              <a:t> دجاجات و تم الحصول من كل تزاوج على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ar-IQ" b="1" dirty="0"/>
              <a:t> افراخ اناث، و سجلت اوزان الجسم عند عمر </a:t>
            </a:r>
            <a:r>
              <a:rPr lang="en-US" b="1" dirty="0"/>
              <a:t>8</a:t>
            </a:r>
            <a:r>
              <a:rPr lang="ar-IQ" b="1" dirty="0"/>
              <a:t> أسابيع فتوفرت البيانات التالية، المطلوب تقدير المكافئ الوراثي عن طريق مكونات الاخوة الأشقاء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437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99615"/>
              </p:ext>
            </p:extLst>
          </p:nvPr>
        </p:nvGraphicFramePr>
        <p:xfrm>
          <a:off x="3259015" y="1825626"/>
          <a:ext cx="6013939" cy="476276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77994"/>
                <a:gridCol w="1173648"/>
                <a:gridCol w="1915239"/>
                <a:gridCol w="580661"/>
                <a:gridCol w="1166397"/>
              </a:tblGrid>
              <a:tr h="58801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Sires     </a:t>
                      </a:r>
                      <a:endParaRPr lang="en-US" sz="4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No.(</a:t>
                      </a:r>
                      <a:r>
                        <a:rPr lang="en-US" sz="700" dirty="0" err="1">
                          <a:effectLst/>
                        </a:rPr>
                        <a:t>i</a:t>
                      </a:r>
                      <a:r>
                        <a:rPr lang="en-US" sz="700" dirty="0">
                          <a:effectLst/>
                        </a:rPr>
                        <a:t>)  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Dams</a:t>
                      </a:r>
                      <a:endParaRPr lang="en-US" sz="4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No.(j) 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Progeny Weights(kg)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Dams Total</a:t>
                      </a:r>
                      <a:endParaRPr lang="en-US" sz="4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Yij  </a:t>
                      </a:r>
                      <a:endParaRPr lang="en-US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Sires Total</a:t>
                      </a:r>
                      <a:endParaRPr lang="en-US" sz="4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Yi.. </a:t>
                      </a:r>
                      <a:endParaRPr lang="en-US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</a:tr>
              <a:tr h="70562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     </a:t>
                      </a:r>
                      <a:endParaRPr lang="en-US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   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    </a:t>
                      </a:r>
                      <a:r>
                        <a:rPr lang="en-US" sz="1600" dirty="0">
                          <a:effectLst/>
                        </a:rPr>
                        <a:t>2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    </a:t>
                      </a: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0.97 0.81  0.77 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0.71 0.64 0.80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0.71 0.75</a:t>
                      </a:r>
                      <a:r>
                        <a:rPr lang="ar-IQ" sz="1600" dirty="0">
                          <a:effectLst/>
                        </a:rPr>
                        <a:t>  </a:t>
                      </a:r>
                      <a:r>
                        <a:rPr lang="en-US" sz="1600" dirty="0">
                          <a:effectLst/>
                        </a:rPr>
                        <a:t>0.64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2.55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2.15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6.80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</a:tr>
              <a:tr h="70562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     </a:t>
                      </a:r>
                      <a:endParaRPr lang="en-US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</a:t>
                      </a:r>
                      <a:r>
                        <a:rPr lang="en-US" sz="1600">
                          <a:effectLst/>
                        </a:rPr>
                        <a:t>4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</a:t>
                      </a:r>
                      <a:r>
                        <a:rPr lang="en-US" sz="1600">
                          <a:effectLst/>
                        </a:rPr>
                        <a:t>5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</a:t>
                      </a: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0.94 0.80 0.74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0.91 0.85 0.70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0.85 0.80 0.91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2.48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2.46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2.56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</a:tr>
              <a:tr h="70562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     </a:t>
                      </a:r>
                      <a:endParaRPr lang="en-US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7     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    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</a:t>
                      </a: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0.80 0.81 0.70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0.74 0.86 0.75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0.80 0.83 0.69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2.31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2.35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6.98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</a:tr>
              <a:tr h="70562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     </a:t>
                      </a:r>
                      <a:endParaRPr lang="en-US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</a:t>
                      </a:r>
                      <a:r>
                        <a:rPr lang="en-US" sz="1600">
                          <a:effectLst/>
                        </a:rPr>
                        <a:t>10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</a:t>
                      </a:r>
                      <a:r>
                        <a:rPr lang="en-US" sz="1600">
                          <a:effectLst/>
                        </a:rPr>
                        <a:t>11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</a:t>
                      </a: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0.98 0.80 0.79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0.77 0.88 0.91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0.77 0.72 0.80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2.57 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2.56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2.29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7.42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</a:tr>
              <a:tr h="70562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     </a:t>
                      </a:r>
                      <a:endParaRPr lang="en-US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 </a:t>
                      </a:r>
                      <a:r>
                        <a:rPr lang="en-US" sz="1600">
                          <a:effectLst/>
                        </a:rPr>
                        <a:t>13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</a:t>
                      </a:r>
                      <a:r>
                        <a:rPr lang="en-US" sz="1600">
                          <a:effectLst/>
                        </a:rPr>
                        <a:t>14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     </a:t>
                      </a: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0.81 0.76 0.78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0.94 0.94 0.89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0.93 0.81 0.87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2.35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2.77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2.61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7.73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</a:tr>
              <a:tr h="235207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Y…=36.43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480" marR="274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53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                      </a:t>
            </a:r>
            <a:r>
              <a:rPr lang="ar-IQ" sz="2800" b="1" dirty="0" smtClean="0">
                <a:solidFill>
                  <a:srgbClr val="FF0000"/>
                </a:solidFill>
              </a:rPr>
              <a:t>خطوات الحل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هذا المثال يمثل حالة تساوي عدد الأمهات الملقحة من كل أب و كذلك عدد الأبناء لكل أم</a:t>
            </a:r>
            <a:r>
              <a:rPr lang="ar-IQ" dirty="0" smtClean="0"/>
              <a:t>.</a:t>
            </a:r>
          </a:p>
          <a:p>
            <a:endParaRPr lang="ar-IQ" dirty="0"/>
          </a:p>
          <a:p>
            <a:endParaRPr lang="ar-IQ" dirty="0" smtClean="0"/>
          </a:p>
          <a:p>
            <a:r>
              <a:rPr lang="ar-IQ" dirty="0" smtClean="0"/>
              <a:t>1</a:t>
            </a:r>
            <a:r>
              <a:rPr lang="ar-IQ" b="1" dirty="0" smtClean="0">
                <a:solidFill>
                  <a:srgbClr val="FF0000"/>
                </a:solidFill>
              </a:rPr>
              <a:t>-نستخرج </a:t>
            </a:r>
            <a:r>
              <a:rPr lang="ar-IQ" b="1" dirty="0">
                <a:solidFill>
                  <a:srgbClr val="FF0000"/>
                </a:solidFill>
              </a:rPr>
              <a:t>معامل التصحيح </a:t>
            </a:r>
            <a:r>
              <a:rPr lang="en-US" b="1" dirty="0">
                <a:solidFill>
                  <a:srgbClr val="FF0000"/>
                </a:solidFill>
              </a:rPr>
              <a:t>C.F</a:t>
            </a:r>
          </a:p>
          <a:p>
            <a:r>
              <a:rPr lang="ar-IQ" b="1" dirty="0"/>
              <a:t>يحسب من مجموع البيانات الكلي</a:t>
            </a:r>
            <a:r>
              <a:rPr lang="en-US" b="1" dirty="0"/>
              <a:t>Y…)</a:t>
            </a:r>
            <a:r>
              <a:rPr lang="ar-IQ" b="1" dirty="0"/>
              <a:t> ) الذي يمثل في مثالنا مجموع أوزان الأبناء التي تعود لجميع الآباء و الأمهات:</a:t>
            </a:r>
            <a:endParaRPr lang="en-US" b="1" dirty="0"/>
          </a:p>
          <a:p>
            <a:pPr marL="0" indent="0">
              <a:buNone/>
            </a:pPr>
            <a:r>
              <a:rPr lang="ar-IQ" b="1" dirty="0" smtClean="0"/>
              <a:t>                         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8284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</a:t>
            </a:r>
            <a:r>
              <a:rPr lang="en-US" b="1" dirty="0"/>
              <a:t>(Y…)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ar-IQ" b="1" dirty="0" smtClean="0"/>
              <a:t> </a:t>
            </a:r>
          </a:p>
          <a:p>
            <a:r>
              <a:rPr lang="en-US" b="1" dirty="0" smtClean="0"/>
              <a:t>C.F =                                                                                 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</a:t>
            </a:r>
            <a:r>
              <a:rPr lang="en-US" b="1" dirty="0" smtClean="0"/>
              <a:t>n.. </a:t>
            </a:r>
          </a:p>
          <a:p>
            <a:r>
              <a:rPr lang="en-US" b="1" dirty="0" smtClean="0"/>
              <a:t>           </a:t>
            </a:r>
            <a:r>
              <a:rPr lang="ar-IQ" b="1" dirty="0" smtClean="0"/>
              <a:t>                                     </a:t>
            </a:r>
            <a:r>
              <a:rPr lang="en-US" b="1" dirty="0" smtClean="0"/>
              <a:t>(</a:t>
            </a:r>
            <a:r>
              <a:rPr lang="en-US" b="1" dirty="0"/>
              <a:t>36.43)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ar-IQ" b="1" dirty="0" smtClean="0"/>
              <a:t> </a:t>
            </a:r>
            <a:endParaRPr lang="en-US" b="1" dirty="0"/>
          </a:p>
          <a:p>
            <a:r>
              <a:rPr lang="en-US" b="1" dirty="0" smtClean="0"/>
              <a:t>                                                       </a:t>
            </a:r>
            <a:r>
              <a:rPr lang="ar-IQ" b="1" dirty="0" smtClean="0"/>
              <a:t>                      =   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</a:t>
            </a:r>
            <a:r>
              <a:rPr lang="en-US" b="1" dirty="0" smtClean="0"/>
              <a:t>45   </a:t>
            </a:r>
            <a:r>
              <a:rPr lang="ar-IQ" b="1" dirty="0" smtClean="0"/>
              <a:t>                             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4704347" y="2971800"/>
            <a:ext cx="2622885" cy="8422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علامة الطرح 4"/>
          <p:cNvSpPr/>
          <p:nvPr/>
        </p:nvSpPr>
        <p:spPr>
          <a:xfrm>
            <a:off x="4704347" y="4572000"/>
            <a:ext cx="1985211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300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</a:t>
            </a:r>
            <a:r>
              <a:rPr lang="ar-IQ" dirty="0" smtClean="0"/>
              <a:t>                              </a:t>
            </a:r>
            <a:r>
              <a:rPr lang="en-US" dirty="0" smtClean="0"/>
              <a:t>29.49</a:t>
            </a:r>
            <a:r>
              <a:rPr lang="ar-IQ" dirty="0" smtClean="0"/>
              <a:t>  =</a:t>
            </a:r>
          </a:p>
          <a:p>
            <a:r>
              <a:rPr lang="ar-IQ" dirty="0" smtClean="0"/>
              <a:t>2</a:t>
            </a:r>
            <a:r>
              <a:rPr lang="ar-IQ" dirty="0" smtClean="0">
                <a:solidFill>
                  <a:srgbClr val="FF0000"/>
                </a:solidFill>
              </a:rPr>
              <a:t>-حساب </a:t>
            </a:r>
            <a:r>
              <a:rPr lang="ar-IQ" dirty="0">
                <a:solidFill>
                  <a:srgbClr val="FF0000"/>
                </a:solidFill>
              </a:rPr>
              <a:t>مجموع مربعات الانحرافات الكلية </a:t>
            </a:r>
            <a:r>
              <a:rPr lang="en-US" dirty="0">
                <a:solidFill>
                  <a:srgbClr val="FF0000"/>
                </a:solidFill>
              </a:rPr>
              <a:t>TSS</a:t>
            </a:r>
          </a:p>
          <a:p>
            <a:r>
              <a:rPr lang="ar-IQ" b="1" dirty="0"/>
              <a:t>يحسب من حاصل جمع مربعات البيانات لكل الأبناء  و في مثالنا نقوم بجمع مربعات أوزان الجسم  للأبناء ابتداء من الفرد ذو وزن </a:t>
            </a:r>
            <a:r>
              <a:rPr lang="en-US" b="1" dirty="0"/>
              <a:t>0.97 </a:t>
            </a:r>
            <a:r>
              <a:rPr lang="ar-IQ" b="1" dirty="0"/>
              <a:t>كغم الى الفرد ذي وزن الجسم </a:t>
            </a:r>
            <a:r>
              <a:rPr lang="en-US" b="1" dirty="0"/>
              <a:t>0.87 </a:t>
            </a:r>
            <a:r>
              <a:rPr lang="ar-IQ" b="1" dirty="0"/>
              <a:t>كغم و من ثم نطرح المجموع </a:t>
            </a:r>
            <a:r>
              <a:rPr lang="en-US" b="1" dirty="0"/>
              <a:t>∑Yijk</a:t>
            </a:r>
            <a:r>
              <a:rPr lang="en-US" b="1" baseline="30000" dirty="0"/>
              <a:t>2</a:t>
            </a:r>
            <a:r>
              <a:rPr lang="ar-IQ" b="1" dirty="0"/>
              <a:t> من قيمة معامل التصحيح </a:t>
            </a:r>
            <a:r>
              <a:rPr lang="en-US" b="1" dirty="0"/>
              <a:t>C.F</a:t>
            </a:r>
          </a:p>
          <a:p>
            <a:pPr marL="0" indent="0" algn="l" rtl="0">
              <a:buNone/>
            </a:pPr>
            <a:r>
              <a:rPr lang="en-US" b="1" dirty="0" smtClean="0"/>
              <a:t>                                                  TSS </a:t>
            </a:r>
            <a:r>
              <a:rPr lang="en-US" b="1" dirty="0"/>
              <a:t>= ∑Yijk</a:t>
            </a:r>
            <a:r>
              <a:rPr lang="en-US" b="1" baseline="30000" dirty="0"/>
              <a:t>2</a:t>
            </a:r>
            <a:r>
              <a:rPr lang="en-US" b="1" dirty="0"/>
              <a:t>-C.F</a:t>
            </a:r>
          </a:p>
          <a:p>
            <a:pPr marL="0" indent="0" algn="l" rtl="0">
              <a:buNone/>
            </a:pPr>
            <a:r>
              <a:rPr lang="en-US" b="1" dirty="0"/>
              <a:t>      </a:t>
            </a:r>
            <a:r>
              <a:rPr lang="en-US" b="1" dirty="0" smtClean="0"/>
              <a:t>                                                   </a:t>
            </a:r>
            <a:r>
              <a:rPr lang="en-US" b="1" dirty="0"/>
              <a:t>= 29.81 – </a:t>
            </a:r>
            <a:r>
              <a:rPr lang="en-US" b="1" dirty="0" smtClean="0"/>
              <a:t>29.49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            =0.32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184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3-حساب </a:t>
            </a:r>
            <a:r>
              <a:rPr lang="ar-IQ" dirty="0">
                <a:solidFill>
                  <a:srgbClr val="FF0000"/>
                </a:solidFill>
              </a:rPr>
              <a:t>مجموع مربعات الانحرافات بين مجاميع الآباء </a:t>
            </a:r>
            <a:r>
              <a:rPr lang="en-US" dirty="0">
                <a:solidFill>
                  <a:srgbClr val="FF0000"/>
                </a:solidFill>
              </a:rPr>
              <a:t>SSs</a:t>
            </a:r>
          </a:p>
          <a:p>
            <a:endParaRPr lang="ar-IQ" dirty="0" smtClean="0"/>
          </a:p>
          <a:p>
            <a:r>
              <a:rPr lang="ar-IQ" b="1" dirty="0" smtClean="0"/>
              <a:t>نقوم </a:t>
            </a:r>
            <a:r>
              <a:rPr lang="ar-IQ" b="1" dirty="0"/>
              <a:t>بجمع مربعات مجاميع الآباء و نقسمها على عدد أبناء كل أب و التي تساوي </a:t>
            </a:r>
            <a:r>
              <a:rPr lang="en-US" b="1" dirty="0"/>
              <a:t>9</a:t>
            </a:r>
            <a:r>
              <a:rPr lang="ar-IQ" b="1" dirty="0"/>
              <a:t> في مثالنا لأن كل أب ترك للتلقيح مع ثلاث دجاجات و انتجت كل واحدة ثلاثة أبناء اخوة </a:t>
            </a:r>
            <a:r>
              <a:rPr lang="ar-IQ" b="1" dirty="0" err="1"/>
              <a:t>اشقة</a:t>
            </a:r>
            <a:r>
              <a:rPr lang="ar-IQ" b="1" dirty="0"/>
              <a:t> فيكون مجموع أبناء كل أب من ثلاث دجاجات يساوي </a:t>
            </a:r>
            <a:r>
              <a:rPr lang="en-US" b="1" dirty="0"/>
              <a:t>9</a:t>
            </a:r>
            <a:r>
              <a:rPr lang="ar-IQ" b="1" dirty="0"/>
              <a:t>. و </a:t>
            </a:r>
            <a:r>
              <a:rPr lang="ar-IQ" b="1" dirty="0">
                <a:solidFill>
                  <a:srgbClr val="FF0000"/>
                </a:solidFill>
              </a:rPr>
              <a:t>هذا المقدار يمثل </a:t>
            </a:r>
            <a:r>
              <a:rPr lang="en-US" b="1" dirty="0">
                <a:solidFill>
                  <a:srgbClr val="FF0000"/>
                </a:solidFill>
              </a:rPr>
              <a:t>SSs</a:t>
            </a:r>
            <a:r>
              <a:rPr lang="ar-IQ" b="1" dirty="0">
                <a:solidFill>
                  <a:srgbClr val="FF0000"/>
                </a:solidFill>
              </a:rPr>
              <a:t>  غير المصحح</a:t>
            </a:r>
            <a:r>
              <a:rPr lang="ar-IQ" b="1" dirty="0"/>
              <a:t> و عندما نطرح هذا المقدار من قيمة </a:t>
            </a:r>
            <a:r>
              <a:rPr lang="en-US" b="1" dirty="0"/>
              <a:t>C.F</a:t>
            </a:r>
            <a:r>
              <a:rPr lang="ar-IQ" b="1" dirty="0"/>
              <a:t> نحصل على قيمة </a:t>
            </a:r>
            <a:r>
              <a:rPr lang="en-US" b="1" dirty="0"/>
              <a:t>SSs</a:t>
            </a:r>
            <a:r>
              <a:rPr lang="ar-IQ" b="1" dirty="0">
                <a:solidFill>
                  <a:srgbClr val="FF0000"/>
                </a:solidFill>
              </a:rPr>
              <a:t> المصحح </a:t>
            </a:r>
            <a:r>
              <a:rPr lang="ar-IQ" b="1" dirty="0"/>
              <a:t>الذي نحتاجه في جدول تحليل التباين وكما يلي:</a:t>
            </a:r>
            <a:endParaRPr lang="en-US" b="1" dirty="0"/>
          </a:p>
          <a:p>
            <a:pPr marL="0" indent="0">
              <a:buNone/>
            </a:pPr>
            <a:r>
              <a:rPr lang="ar-IQ" b="1" dirty="0"/>
              <a:t> 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3253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                                         </a:t>
            </a:r>
          </a:p>
          <a:p>
            <a:endParaRPr lang="ar-IQ" dirty="0"/>
          </a:p>
          <a:p>
            <a:r>
              <a:rPr lang="en-US" b="1" dirty="0" smtClean="0"/>
              <a:t>  </a:t>
            </a:r>
            <a:r>
              <a:rPr lang="ar-IQ" b="1" dirty="0" smtClean="0"/>
              <a:t>                    </a:t>
            </a:r>
            <a:r>
              <a:rPr lang="en-US" b="1" dirty="0"/>
              <a:t>(6.80)</a:t>
            </a:r>
            <a:r>
              <a:rPr lang="en-US" b="1" baseline="30000" dirty="0"/>
              <a:t>2</a:t>
            </a:r>
            <a:r>
              <a:rPr lang="en-US" b="1" dirty="0"/>
              <a:t>+(7.50)</a:t>
            </a:r>
            <a:r>
              <a:rPr lang="en-US" b="1" baseline="30000" dirty="0"/>
              <a:t>2</a:t>
            </a:r>
            <a:r>
              <a:rPr lang="en-US" b="1" dirty="0"/>
              <a:t>+…….(</a:t>
            </a:r>
            <a:r>
              <a:rPr lang="en-US" b="1" dirty="0" smtClean="0"/>
              <a:t>7.73)</a:t>
            </a:r>
            <a:r>
              <a:rPr lang="en-US" b="1" baseline="30000" dirty="0" smtClean="0"/>
              <a:t>2</a:t>
            </a:r>
            <a:r>
              <a:rPr lang="ar-IQ" b="1" baseline="30000" dirty="0" smtClean="0"/>
              <a:t>  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</a:t>
            </a:r>
            <a:r>
              <a:rPr lang="en-US" b="1" dirty="0" err="1" smtClean="0"/>
              <a:t>c.f</a:t>
            </a:r>
            <a:r>
              <a:rPr lang="ar-IQ" b="1" dirty="0" smtClean="0"/>
              <a:t>    -                                       </a:t>
            </a:r>
            <a:r>
              <a:rPr lang="en-US" b="1" dirty="0" smtClean="0"/>
              <a:t>SSs= </a:t>
            </a:r>
            <a:r>
              <a:rPr lang="ar-IQ" b="1" dirty="0" smtClean="0"/>
              <a:t>المصحح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</a:t>
            </a:r>
            <a:r>
              <a:rPr lang="en-US" b="1" dirty="0" smtClean="0"/>
              <a:t>9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5263662" y="3564989"/>
            <a:ext cx="3305907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32679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1069</Words>
  <Application>Microsoft Office PowerPoint</Application>
  <PresentationFormat>ملء الشاشة</PresentationFormat>
  <Paragraphs>244</Paragraphs>
  <Slides>28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 تقدير المكافئ الوراثي من التشابه المظهري بين الأشقة الكاملة</vt:lpstr>
      <vt:lpstr>عرض تقديمي في PowerPoint</vt:lpstr>
      <vt:lpstr>عرض تقديمي في PowerPoint</vt:lpstr>
      <vt:lpstr>                       خطوات الحل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Shamfuture</dc:creator>
  <cp:lastModifiedBy>Shamfuture</cp:lastModifiedBy>
  <cp:revision>59</cp:revision>
  <dcterms:created xsi:type="dcterms:W3CDTF">2021-10-29T19:18:12Z</dcterms:created>
  <dcterms:modified xsi:type="dcterms:W3CDTF">2021-11-03T07:27:25Z</dcterms:modified>
</cp:coreProperties>
</file>